
<file path=[Content_Types].xml><?xml version="1.0" encoding="utf-8"?>
<Types xmlns="http://schemas.openxmlformats.org/package/2006/content-types">
  <Default Extension="png" ContentType="image/png"/>
  <Default Extension="tmp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79" r:id="rId4"/>
    <p:sldId id="257" r:id="rId5"/>
    <p:sldId id="276" r:id="rId6"/>
    <p:sldId id="282" r:id="rId7"/>
    <p:sldId id="280" r:id="rId8"/>
    <p:sldId id="281" r:id="rId9"/>
    <p:sldId id="264" r:id="rId10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oorblad" id="{5080708D-A60C-584B-A023-4AF7A487DE78}">
          <p14:sldIdLst>
            <p14:sldId id="256"/>
            <p14:sldId id="278"/>
            <p14:sldId id="279"/>
            <p14:sldId id="257"/>
            <p14:sldId id="276"/>
            <p14:sldId id="282"/>
            <p14:sldId id="280"/>
            <p14:sldId id="281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6" orient="horz" pos="17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8C3A"/>
    <a:srgbClr val="96D651"/>
    <a:srgbClr val="95C11F"/>
    <a:srgbClr val="FFD64D"/>
    <a:srgbClr val="CAD400"/>
    <a:srgbClr val="74C6C7"/>
    <a:srgbClr val="007CA7"/>
    <a:srgbClr val="5AA220"/>
    <a:srgbClr val="8DC43F"/>
    <a:srgbClr val="EAA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433" autoAdjust="0"/>
  </p:normalViewPr>
  <p:slideViewPr>
    <p:cSldViewPr snapToGrid="0" snapToObjects="1" showGuides="1">
      <p:cViewPr varScale="1">
        <p:scale>
          <a:sx n="90" d="100"/>
          <a:sy n="90" d="100"/>
        </p:scale>
        <p:origin x="840" y="90"/>
      </p:cViewPr>
      <p:guideLst>
        <p:guide pos="2880"/>
        <p:guide orient="horz" pos="3240"/>
        <p:guide orient="horz"/>
        <p:guide orient="horz" pos="17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984"/>
    </p:cViewPr>
  </p:sorterViewPr>
  <p:notesViewPr>
    <p:cSldViewPr snapToGrid="0" snapToObjects="1" showGuides="1">
      <p:cViewPr varScale="1">
        <p:scale>
          <a:sx n="84" d="100"/>
          <a:sy n="84" d="100"/>
        </p:scale>
        <p:origin x="30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5CD53-042D-4431-AE6E-242C33A76C27}" type="datetimeFigureOut">
              <a:rPr lang="nl-BE" smtClean="0"/>
              <a:t>22.01.2019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73D42-DCB8-4965-94E8-932A62D98B78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0615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43F0D-81FD-644F-ABBB-E6681ED91C64}" type="datetimeFigureOut">
              <a:rPr lang="nl-NL" smtClean="0"/>
              <a:t>22-1-2019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10F96-5586-244A-B949-754EF1A391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43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702" y="-1353995"/>
            <a:ext cx="9150624" cy="6205267"/>
          </a:xfrm>
          <a:prstGeom prst="rect">
            <a:avLst/>
          </a:prstGeom>
        </p:spPr>
      </p:pic>
      <p:sp>
        <p:nvSpPr>
          <p:cNvPr id="11" name="Rechthoek 10"/>
          <p:cNvSpPr/>
          <p:nvPr userDrawn="1"/>
        </p:nvSpPr>
        <p:spPr>
          <a:xfrm rot="10800000">
            <a:off x="-8702" y="4824414"/>
            <a:ext cx="9150626" cy="323184"/>
          </a:xfrm>
          <a:prstGeom prst="rect">
            <a:avLst/>
          </a:prstGeom>
          <a:solidFill>
            <a:srgbClr val="95C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1"/>
          </p:nvPr>
        </p:nvSpPr>
        <p:spPr>
          <a:xfrm>
            <a:off x="219076" y="4823849"/>
            <a:ext cx="5905500" cy="264955"/>
          </a:xfrm>
        </p:spPr>
        <p:txBody>
          <a:bodyPr anchor="b">
            <a:noAutofit/>
          </a:bodyPr>
          <a:lstStyle>
            <a:lvl1pPr marL="0" indent="0" algn="l">
              <a:buFontTx/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5466945" y="4824413"/>
            <a:ext cx="3370580" cy="264955"/>
          </a:xfrm>
        </p:spPr>
        <p:txBody>
          <a:bodyPr anchor="b">
            <a:noAutofit/>
          </a:bodyPr>
          <a:lstStyle>
            <a:lvl1pPr marL="0" indent="0" algn="r">
              <a:buFontTx/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2195513" y="936625"/>
            <a:ext cx="4392612" cy="93662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00">
                <a:solidFill>
                  <a:srgbClr val="5AA2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3456" y="228848"/>
            <a:ext cx="2185791" cy="77370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1383" userDrawn="1">
          <p15:clr>
            <a:srgbClr val="FBAE40"/>
          </p15:clr>
        </p15:guide>
        <p15:guide id="3" pos="415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5"/>
          <p:cNvSpPr>
            <a:spLocks noGrp="1"/>
          </p:cNvSpPr>
          <p:nvPr>
            <p:ph type="title" hasCustomPrompt="1"/>
          </p:nvPr>
        </p:nvSpPr>
        <p:spPr>
          <a:xfrm>
            <a:off x="0" y="270851"/>
            <a:ext cx="5293753" cy="994172"/>
          </a:xfr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/>
          </p:nvPr>
        </p:nvSpPr>
        <p:spPr>
          <a:xfrm>
            <a:off x="5648632" y="0"/>
            <a:ext cx="3495368" cy="5143500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5" name="Tijdelijke aanduiding voor afbeelding 2"/>
          <p:cNvSpPr>
            <a:spLocks noGrp="1"/>
          </p:cNvSpPr>
          <p:nvPr>
            <p:ph type="pic" sz="quarter" idx="11"/>
          </p:nvPr>
        </p:nvSpPr>
        <p:spPr>
          <a:xfrm>
            <a:off x="0" y="1535875"/>
            <a:ext cx="5293753" cy="3607626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images - symm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5"/>
          <p:cNvSpPr>
            <a:spLocks noGrp="1"/>
          </p:cNvSpPr>
          <p:nvPr>
            <p:ph type="title" hasCustomPrompt="1"/>
          </p:nvPr>
        </p:nvSpPr>
        <p:spPr>
          <a:xfrm>
            <a:off x="3850246" y="270851"/>
            <a:ext cx="5293753" cy="994172"/>
          </a:xfr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495368" cy="5143500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5" name="Tijdelijke aanduiding voor afbeelding 2"/>
          <p:cNvSpPr>
            <a:spLocks noGrp="1"/>
          </p:cNvSpPr>
          <p:nvPr>
            <p:ph type="pic" sz="quarter" idx="11"/>
          </p:nvPr>
        </p:nvSpPr>
        <p:spPr>
          <a:xfrm>
            <a:off x="3850247" y="1535875"/>
            <a:ext cx="5293753" cy="3607626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11272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5"/>
          <p:cNvSpPr>
            <a:spLocks noGrp="1"/>
          </p:cNvSpPr>
          <p:nvPr>
            <p:ph type="title"/>
          </p:nvPr>
        </p:nvSpPr>
        <p:spPr>
          <a:xfrm>
            <a:off x="5235677" y="1037768"/>
            <a:ext cx="3279673" cy="994172"/>
          </a:xfrm>
        </p:spPr>
        <p:txBody>
          <a:bodyPr>
            <a:noAutofit/>
          </a:bodyPr>
          <a:lstStyle>
            <a:lvl1pPr algn="l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5143500"/>
          </a:xfrm>
          <a:ln w="28575">
            <a:solidFill>
              <a:srgbClr val="5AA220"/>
            </a:solidFill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/>
          </p:nvPr>
        </p:nvSpPr>
        <p:spPr>
          <a:xfrm>
            <a:off x="5235575" y="2571750"/>
            <a:ext cx="3279775" cy="194151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rgbClr val="8DC4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build="p">
        <p:tmplLst>
          <p:tmpl lvl="1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989359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tslide_Nederla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702" y="-1353995"/>
            <a:ext cx="9150624" cy="6205267"/>
          </a:xfrm>
          <a:prstGeom prst="rect">
            <a:avLst/>
          </a:prstGeom>
        </p:spPr>
      </p:pic>
      <p:sp>
        <p:nvSpPr>
          <p:cNvPr id="11" name="Rechthoek 10"/>
          <p:cNvSpPr/>
          <p:nvPr userDrawn="1"/>
        </p:nvSpPr>
        <p:spPr>
          <a:xfrm rot="10800000">
            <a:off x="-8702" y="4824414"/>
            <a:ext cx="9150626" cy="323184"/>
          </a:xfrm>
          <a:prstGeom prst="rect">
            <a:avLst/>
          </a:prstGeom>
          <a:solidFill>
            <a:srgbClr val="95C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2195513" y="936625"/>
            <a:ext cx="4392612" cy="93662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00">
                <a:solidFill>
                  <a:srgbClr val="5AA2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3456" y="228848"/>
            <a:ext cx="2185791" cy="773707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433EC8F6-66F8-409B-B4DF-C5825984CECD}"/>
              </a:ext>
            </a:extLst>
          </p:cNvPr>
          <p:cNvSpPr txBox="1"/>
          <p:nvPr userDrawn="1"/>
        </p:nvSpPr>
        <p:spPr>
          <a:xfrm>
            <a:off x="-8704" y="4821566"/>
            <a:ext cx="91506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200" b="1" dirty="0">
                <a:solidFill>
                  <a:srgbClr val="2F8C3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Samen</a:t>
            </a:r>
            <a:r>
              <a:rPr lang="nl-B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1200" b="1" dirty="0">
                <a:solidFill>
                  <a:srgbClr val="96D65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</a:t>
            </a:r>
            <a:r>
              <a:rPr lang="nl-B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1200" b="1" dirty="0">
                <a:solidFill>
                  <a:srgbClr val="2F8C3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Goed sorteren </a:t>
            </a:r>
            <a:r>
              <a:rPr lang="nl-BE" sz="1200" b="1" dirty="0">
                <a:solidFill>
                  <a:srgbClr val="96D65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</a:t>
            </a:r>
            <a:r>
              <a:rPr lang="nl-B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1200" b="1" dirty="0">
                <a:solidFill>
                  <a:srgbClr val="2F8C3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Beter recycleren</a:t>
            </a:r>
          </a:p>
        </p:txBody>
      </p:sp>
    </p:spTree>
    <p:extLst>
      <p:ext uri="{BB962C8B-B14F-4D97-AF65-F5344CB8AC3E}">
        <p14:creationId xmlns:p14="http://schemas.microsoft.com/office/powerpoint/2010/main" val="2475679397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383">
          <p15:clr>
            <a:srgbClr val="FBAE40"/>
          </p15:clr>
        </p15:guide>
        <p15:guide id="3" pos="41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+ twee foto'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5"/>
          <p:cNvSpPr>
            <a:spLocks noGrp="1"/>
          </p:cNvSpPr>
          <p:nvPr>
            <p:ph type="title"/>
          </p:nvPr>
        </p:nvSpPr>
        <p:spPr>
          <a:xfrm>
            <a:off x="0" y="270851"/>
            <a:ext cx="5293753" cy="994172"/>
          </a:xfrm>
        </p:spPr>
        <p:txBody>
          <a:bodyPr>
            <a:norm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/>
          </p:nvPr>
        </p:nvSpPr>
        <p:spPr>
          <a:xfrm>
            <a:off x="5648632" y="0"/>
            <a:ext cx="3495368" cy="5143500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endParaRPr lang="nl-BE"/>
          </a:p>
        </p:txBody>
      </p:sp>
      <p:sp>
        <p:nvSpPr>
          <p:cNvPr id="5" name="Tijdelijke aanduiding voor afbeelding 2"/>
          <p:cNvSpPr>
            <a:spLocks noGrp="1"/>
          </p:cNvSpPr>
          <p:nvPr>
            <p:ph type="pic" sz="quarter" idx="11"/>
          </p:nvPr>
        </p:nvSpPr>
        <p:spPr>
          <a:xfrm>
            <a:off x="0" y="1535875"/>
            <a:ext cx="5293753" cy="3607626"/>
          </a:xfrm>
          <a:ln w="28575">
            <a:solidFill>
              <a:srgbClr val="5AA22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72247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6700724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369219"/>
            <a:ext cx="7886700" cy="3263504"/>
          </a:xfrm>
        </p:spPr>
        <p:txBody>
          <a:bodyPr>
            <a:noAutofit/>
          </a:bodyPr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7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chte verbindingslijn 6"/>
          <p:cNvCxnSpPr>
            <a:cxnSpLocks/>
          </p:cNvCxnSpPr>
          <p:nvPr userDrawn="1"/>
        </p:nvCxnSpPr>
        <p:spPr>
          <a:xfrm>
            <a:off x="721453" y="2877553"/>
            <a:ext cx="7586971" cy="20785"/>
          </a:xfrm>
          <a:prstGeom prst="line">
            <a:avLst/>
          </a:prstGeom>
          <a:ln w="28575">
            <a:solidFill>
              <a:srgbClr val="ADDC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372438" y="1735164"/>
            <a:ext cx="2304000" cy="2304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3" name="Tijdelijke aanduiding voor afbeelding 11"/>
          <p:cNvSpPr>
            <a:spLocks noGrp="1"/>
          </p:cNvSpPr>
          <p:nvPr>
            <p:ph type="pic" sz="quarter" idx="11"/>
          </p:nvPr>
        </p:nvSpPr>
        <p:spPr>
          <a:xfrm>
            <a:off x="3420000" y="1733942"/>
            <a:ext cx="2304000" cy="2304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4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6467562" y="1733942"/>
            <a:ext cx="2304000" cy="2304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  <p:extLst mod="1">
    <p:ext uri="{DCECCB84-F9BA-43D5-87BE-67443E8EF086}">
      <p15:sldGuideLst xmlns:p15="http://schemas.microsoft.com/office/powerpoint/2012/main">
        <p15:guide id="1" orient="horz" pos="1076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226" userDrawn="1">
          <p15:clr>
            <a:srgbClr val="FBAE40"/>
          </p15:clr>
        </p15:guide>
        <p15:guide id="4" orient="horz" pos="255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chte verbindingslijn 6"/>
          <p:cNvCxnSpPr>
            <a:cxnSpLocks/>
          </p:cNvCxnSpPr>
          <p:nvPr userDrawn="1"/>
        </p:nvCxnSpPr>
        <p:spPr>
          <a:xfrm>
            <a:off x="778603" y="2877553"/>
            <a:ext cx="7586971" cy="20785"/>
          </a:xfrm>
          <a:prstGeom prst="line">
            <a:avLst/>
          </a:prstGeom>
          <a:ln w="28575">
            <a:solidFill>
              <a:srgbClr val="ADDC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429588" y="2027129"/>
            <a:ext cx="1742417" cy="17424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3" name="Tijdelijke aanduiding voor afbeelding 11"/>
          <p:cNvSpPr>
            <a:spLocks noGrp="1"/>
          </p:cNvSpPr>
          <p:nvPr>
            <p:ph type="pic" sz="quarter" idx="11"/>
          </p:nvPr>
        </p:nvSpPr>
        <p:spPr>
          <a:xfrm>
            <a:off x="2605941" y="2025907"/>
            <a:ext cx="1742417" cy="17424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4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4782295" y="2025907"/>
            <a:ext cx="1742417" cy="17424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0" name="Tijdelijke aanduiding voor afbeelding 11"/>
          <p:cNvSpPr>
            <a:spLocks noGrp="1"/>
          </p:cNvSpPr>
          <p:nvPr>
            <p:ph type="pic" sz="quarter" idx="13"/>
          </p:nvPr>
        </p:nvSpPr>
        <p:spPr>
          <a:xfrm>
            <a:off x="6958649" y="2027129"/>
            <a:ext cx="1742417" cy="17424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ADDC6C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16927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0" grpId="0" animBg="1"/>
    </p:bldLst>
  </p:timing>
  <p:extLst mod="1">
    <p:ext uri="{DCECCB84-F9BA-43D5-87BE-67443E8EF086}">
      <p15:sldGuideLst xmlns:p15="http://schemas.microsoft.com/office/powerpoint/2012/main">
        <p15:guide id="1" orient="horz" pos="1076">
          <p15:clr>
            <a:srgbClr val="FBAE40"/>
          </p15:clr>
        </p15:guide>
        <p15:guide id="2" pos="2880">
          <p15:clr>
            <a:srgbClr val="FBAE40"/>
          </p15:clr>
        </p15:guide>
        <p15:guide id="3" pos="226">
          <p15:clr>
            <a:srgbClr val="FBAE40"/>
          </p15:clr>
        </p15:guide>
        <p15:guide id="4" orient="horz" pos="255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images -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chte verbindingslijn 6"/>
          <p:cNvCxnSpPr>
            <a:cxnSpLocks/>
          </p:cNvCxnSpPr>
          <p:nvPr userDrawn="1"/>
        </p:nvCxnSpPr>
        <p:spPr>
          <a:xfrm>
            <a:off x="778603" y="2877553"/>
            <a:ext cx="7586971" cy="20785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429588" y="2027129"/>
            <a:ext cx="1742417" cy="1742417"/>
          </a:xfrm>
          <a:prstGeom prst="ellipse">
            <a:avLst/>
          </a:prstGeom>
          <a:solidFill>
            <a:srgbClr val="74C6C7"/>
          </a:solidFill>
          <a:ln w="28575"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3" name="Tijdelijke aanduiding voor afbeelding 11"/>
          <p:cNvSpPr>
            <a:spLocks noGrp="1"/>
          </p:cNvSpPr>
          <p:nvPr>
            <p:ph type="pic" sz="quarter" idx="11"/>
          </p:nvPr>
        </p:nvSpPr>
        <p:spPr>
          <a:xfrm>
            <a:off x="2605941" y="2025907"/>
            <a:ext cx="1742417" cy="1742417"/>
          </a:xfrm>
          <a:prstGeom prst="ellipse">
            <a:avLst/>
          </a:prstGeom>
          <a:solidFill>
            <a:srgbClr val="CAD400"/>
          </a:solidFill>
          <a:ln w="28575"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4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4782295" y="2025907"/>
            <a:ext cx="1742417" cy="1742417"/>
          </a:xfrm>
          <a:prstGeom prst="ellipse">
            <a:avLst/>
          </a:prstGeom>
          <a:solidFill>
            <a:srgbClr val="FFD64D"/>
          </a:solidFill>
          <a:ln w="28575"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0" name="Tijdelijke aanduiding voor afbeelding 11"/>
          <p:cNvSpPr>
            <a:spLocks noGrp="1"/>
          </p:cNvSpPr>
          <p:nvPr>
            <p:ph type="pic" sz="quarter" idx="13"/>
          </p:nvPr>
        </p:nvSpPr>
        <p:spPr>
          <a:xfrm>
            <a:off x="6958649" y="2027129"/>
            <a:ext cx="1742417" cy="1742417"/>
          </a:xfrm>
          <a:prstGeom prst="ellipse">
            <a:avLst/>
          </a:prstGeom>
          <a:solidFill>
            <a:srgbClr val="95C11F"/>
          </a:solidFill>
          <a:ln w="28575"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738616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0" grpId="0" animBg="1"/>
    </p:bldLst>
  </p:timing>
  <p:extLst mod="1">
    <p:ext uri="{DCECCB84-F9BA-43D5-87BE-67443E8EF086}">
      <p15:sldGuideLst xmlns:p15="http://schemas.microsoft.com/office/powerpoint/2012/main">
        <p15:guide id="1" orient="horz" pos="1076">
          <p15:clr>
            <a:srgbClr val="FBAE40"/>
          </p15:clr>
        </p15:guide>
        <p15:guide id="2" pos="2880">
          <p15:clr>
            <a:srgbClr val="FBAE40"/>
          </p15:clr>
        </p15:guide>
        <p15:guide id="3" pos="226">
          <p15:clr>
            <a:srgbClr val="FBAE40"/>
          </p15:clr>
        </p15:guide>
        <p15:guide id="4" orient="horz" pos="255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chte verbindingslijn 6"/>
          <p:cNvCxnSpPr>
            <a:cxnSpLocks/>
          </p:cNvCxnSpPr>
          <p:nvPr userDrawn="1"/>
        </p:nvCxnSpPr>
        <p:spPr>
          <a:xfrm>
            <a:off x="950053" y="2877553"/>
            <a:ext cx="7586971" cy="20785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389198" y="2243512"/>
            <a:ext cx="1260000" cy="1260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5C11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3" name="Tijdelijke aanduiding voor afbeelding 11"/>
          <p:cNvSpPr>
            <a:spLocks noGrp="1"/>
          </p:cNvSpPr>
          <p:nvPr>
            <p:ph type="pic" sz="quarter" idx="11"/>
          </p:nvPr>
        </p:nvSpPr>
        <p:spPr>
          <a:xfrm>
            <a:off x="2156204" y="2242290"/>
            <a:ext cx="1260000" cy="1260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5C11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4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3923210" y="2242290"/>
            <a:ext cx="1260000" cy="1260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5C11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0" name="Tijdelijke aanduiding voor afbeelding 11"/>
          <p:cNvSpPr>
            <a:spLocks noGrp="1"/>
          </p:cNvSpPr>
          <p:nvPr>
            <p:ph type="pic" sz="quarter" idx="13"/>
          </p:nvPr>
        </p:nvSpPr>
        <p:spPr>
          <a:xfrm>
            <a:off x="5682124" y="2243512"/>
            <a:ext cx="1260000" cy="1260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5C11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8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7461360" y="2243512"/>
            <a:ext cx="1260000" cy="1260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95C11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978482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0" grpId="0" animBg="1"/>
      <p:bldP spid="8" grpId="0" animBg="1"/>
    </p:bldLst>
  </p:timing>
  <p:extLst mod="1">
    <p:ext uri="{DCECCB84-F9BA-43D5-87BE-67443E8EF086}">
      <p15:sldGuideLst xmlns:p15="http://schemas.microsoft.com/office/powerpoint/2012/main">
        <p15:guide id="1" orient="horz" pos="1076">
          <p15:clr>
            <a:srgbClr val="FBAE40"/>
          </p15:clr>
        </p15:guide>
        <p15:guide id="2" pos="2880">
          <p15:clr>
            <a:srgbClr val="FBAE40"/>
          </p15:clr>
        </p15:guide>
        <p15:guide id="3" pos="226">
          <p15:clr>
            <a:srgbClr val="FBAE40"/>
          </p15:clr>
        </p15:guide>
        <p15:guide id="4" orient="horz" pos="255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images -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chte verbindingslijn 6"/>
          <p:cNvCxnSpPr>
            <a:cxnSpLocks/>
          </p:cNvCxnSpPr>
          <p:nvPr userDrawn="1"/>
        </p:nvCxnSpPr>
        <p:spPr>
          <a:xfrm>
            <a:off x="950053" y="2877553"/>
            <a:ext cx="7586971" cy="20785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389198" y="2243512"/>
            <a:ext cx="1260000" cy="1260000"/>
          </a:xfrm>
          <a:prstGeom prst="ellipse">
            <a:avLst/>
          </a:prstGeom>
          <a:solidFill>
            <a:srgbClr val="74C6C7"/>
          </a:solidFill>
          <a:ln w="28575"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  <p:sp>
        <p:nvSpPr>
          <p:cNvPr id="13" name="Tijdelijke aanduiding voor afbeelding 11"/>
          <p:cNvSpPr>
            <a:spLocks noGrp="1"/>
          </p:cNvSpPr>
          <p:nvPr>
            <p:ph type="pic" sz="quarter" idx="11"/>
          </p:nvPr>
        </p:nvSpPr>
        <p:spPr>
          <a:xfrm>
            <a:off x="2156204" y="2242290"/>
            <a:ext cx="1260000" cy="1260000"/>
          </a:xfrm>
          <a:prstGeom prst="ellipse">
            <a:avLst/>
          </a:prstGeom>
          <a:solidFill>
            <a:srgbClr val="CAD400"/>
          </a:solidFill>
          <a:ln w="28575"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4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3923210" y="2242290"/>
            <a:ext cx="1260000" cy="1260000"/>
          </a:xfrm>
          <a:prstGeom prst="ellipse">
            <a:avLst/>
          </a:prstGeom>
          <a:solidFill>
            <a:srgbClr val="FFD64D"/>
          </a:solidFill>
          <a:ln w="28575"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10" name="Tijdelijke aanduiding voor afbeelding 11"/>
          <p:cNvSpPr>
            <a:spLocks noGrp="1"/>
          </p:cNvSpPr>
          <p:nvPr>
            <p:ph type="pic" sz="quarter" idx="13"/>
          </p:nvPr>
        </p:nvSpPr>
        <p:spPr>
          <a:xfrm>
            <a:off x="5682124" y="2243512"/>
            <a:ext cx="1260000" cy="1260000"/>
          </a:xfrm>
          <a:prstGeom prst="ellipse">
            <a:avLst/>
          </a:prstGeom>
          <a:solidFill>
            <a:srgbClr val="95C11F"/>
          </a:solidFill>
          <a:ln w="28575"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  <p:sp>
        <p:nvSpPr>
          <p:cNvPr id="8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7461360" y="2243512"/>
            <a:ext cx="1260000" cy="1260000"/>
          </a:xfrm>
          <a:prstGeom prst="ellipse">
            <a:avLst/>
          </a:prstGeom>
          <a:solidFill>
            <a:srgbClr val="007CA7"/>
          </a:solidFill>
          <a:ln w="28575">
            <a:noFill/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050047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0" grpId="0" animBg="1"/>
      <p:bldP spid="8" grpId="0" animBg="1"/>
    </p:bldLst>
  </p:timing>
  <p:extLst mod="1">
    <p:ext uri="{DCECCB84-F9BA-43D5-87BE-67443E8EF086}">
      <p15:sldGuideLst xmlns:p15="http://schemas.microsoft.com/office/powerpoint/2012/main">
        <p15:guide id="1" orient="horz" pos="1076">
          <p15:clr>
            <a:srgbClr val="FBAE40"/>
          </p15:clr>
        </p15:guide>
        <p15:guide id="2" pos="2880">
          <p15:clr>
            <a:srgbClr val="FBAE40"/>
          </p15:clr>
        </p15:guide>
        <p15:guide id="3" pos="226">
          <p15:clr>
            <a:srgbClr val="FBAE40"/>
          </p15:clr>
        </p15:guide>
        <p15:guide id="4" orient="horz" pos="25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nl-BE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5"/>
          <p:cNvSpPr>
            <a:spLocks noGrp="1"/>
          </p:cNvSpPr>
          <p:nvPr>
            <p:ph type="title" hasCustomPrompt="1"/>
          </p:nvPr>
        </p:nvSpPr>
        <p:spPr>
          <a:xfrm>
            <a:off x="628650" y="270851"/>
            <a:ext cx="7886700" cy="994172"/>
          </a:xfrm>
        </p:spPr>
        <p:txBody>
          <a:bodyPr>
            <a:noAutofit/>
          </a:bodyPr>
          <a:lstStyle>
            <a:lvl1pPr algn="ctr">
              <a:defRPr sz="2400" b="0" i="0">
                <a:solidFill>
                  <a:srgbClr val="368F3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28650" y="1357313"/>
            <a:ext cx="3788492" cy="3325300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4726858" y="1357313"/>
            <a:ext cx="3788492" cy="3325300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</p:spTree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6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0" r:id="rId4"/>
    <p:sldLayoutId id="2147483673" r:id="rId5"/>
    <p:sldLayoutId id="2147483674" r:id="rId6"/>
    <p:sldLayoutId id="2147483672" r:id="rId7"/>
    <p:sldLayoutId id="2147483664" r:id="rId8"/>
    <p:sldLayoutId id="2147483665" r:id="rId9"/>
    <p:sldLayoutId id="2147483666" r:id="rId10"/>
    <p:sldLayoutId id="2147483668" r:id="rId11"/>
    <p:sldLayoutId id="2147483667" r:id="rId12"/>
    <p:sldLayoutId id="2147483679" r:id="rId13"/>
    <p:sldLayoutId id="2147483675" r:id="rId14"/>
    <p:sldLayoutId id="2147483680" r:id="rId15"/>
    <p:sldLayoutId id="2147483681" r:id="rId16"/>
  </p:sldLayoutIdLst>
  <p:transition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hyperlink" Target="https://www.fostplus.be/sites/default/files/Files/Bedrijven/GPtarieven/groenepunttarieven_nl_2019_low_v9.pdf" TargetMode="Externa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BE" dirty="0"/>
              <a:t>Ruth De Bruycker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fld id="{66C2408A-A8FE-480C-9180-4E8738ED6283}" type="datetime4">
              <a:rPr lang="nl-BE" smtClean="0"/>
              <a:t>22 januari 2019</a:t>
            </a:fld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Van efficiënt verpakkingsbeheer naar circulair materialenbeheer</a:t>
            </a:r>
          </a:p>
        </p:txBody>
      </p:sp>
    </p:spTree>
    <p:extLst>
      <p:ext uri="{BB962C8B-B14F-4D97-AF65-F5344CB8AC3E}">
        <p14:creationId xmlns:p14="http://schemas.microsoft.com/office/powerpoint/2010/main" val="37498506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Rechte verbindingslijn 62"/>
          <p:cNvCxnSpPr>
            <a:cxnSpLocks/>
          </p:cNvCxnSpPr>
          <p:nvPr/>
        </p:nvCxnSpPr>
        <p:spPr>
          <a:xfrm>
            <a:off x="2976149" y="3897908"/>
            <a:ext cx="2609105" cy="0"/>
          </a:xfrm>
          <a:prstGeom prst="line">
            <a:avLst/>
          </a:prstGeom>
          <a:ln w="28575" cap="rnd">
            <a:solidFill>
              <a:srgbClr val="007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>
            <a:cxnSpLocks/>
          </p:cNvCxnSpPr>
          <p:nvPr/>
        </p:nvCxnSpPr>
        <p:spPr>
          <a:xfrm flipV="1">
            <a:off x="4572000" y="2096658"/>
            <a:ext cx="0" cy="303479"/>
          </a:xfrm>
          <a:prstGeom prst="line">
            <a:avLst/>
          </a:prstGeom>
          <a:ln w="28575" cap="rnd">
            <a:solidFill>
              <a:srgbClr val="98C2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Afbeelding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55126" y="2149279"/>
            <a:ext cx="2233748" cy="790682"/>
          </a:xfrm>
          <a:prstGeom prst="rect">
            <a:avLst/>
          </a:prstGeom>
        </p:spPr>
      </p:pic>
      <p:sp>
        <p:nvSpPr>
          <p:cNvPr id="21" name="Titel 20"/>
          <p:cNvSpPr>
            <a:spLocks noGrp="1"/>
          </p:cNvSpPr>
          <p:nvPr>
            <p:ph type="title"/>
          </p:nvPr>
        </p:nvSpPr>
        <p:spPr>
          <a:xfrm>
            <a:off x="628650" y="270851"/>
            <a:ext cx="7886700" cy="994172"/>
          </a:xfrm>
        </p:spPr>
        <p:txBody>
          <a:bodyPr/>
          <a:lstStyle/>
          <a:p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Fost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Plus, het kloppend hart</a:t>
            </a:r>
            <a:b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een performante samenwerking</a:t>
            </a:r>
          </a:p>
        </p:txBody>
      </p:sp>
      <p:grpSp>
        <p:nvGrpSpPr>
          <p:cNvPr id="6" name="Groep 5"/>
          <p:cNvGrpSpPr/>
          <p:nvPr/>
        </p:nvGrpSpPr>
        <p:grpSpPr>
          <a:xfrm>
            <a:off x="4151214" y="1157905"/>
            <a:ext cx="841572" cy="841572"/>
            <a:chOff x="4151214" y="1230733"/>
            <a:chExt cx="841572" cy="841572"/>
          </a:xfrm>
        </p:grpSpPr>
        <p:sp>
          <p:nvSpPr>
            <p:cNvPr id="10" name="Ovaal 9"/>
            <p:cNvSpPr/>
            <p:nvPr/>
          </p:nvSpPr>
          <p:spPr>
            <a:xfrm>
              <a:off x="4151214" y="1230733"/>
              <a:ext cx="841572" cy="8415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98C2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2" name="Afbeelding 11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04963" y="1376229"/>
              <a:ext cx="540000" cy="550002"/>
            </a:xfrm>
            <a:prstGeom prst="rect">
              <a:avLst/>
            </a:prstGeom>
          </p:spPr>
        </p:pic>
      </p:grpSp>
      <p:cxnSp>
        <p:nvCxnSpPr>
          <p:cNvPr id="44" name="Rechte verbindingslijn 43"/>
          <p:cNvCxnSpPr>
            <a:cxnSpLocks/>
          </p:cNvCxnSpPr>
          <p:nvPr/>
        </p:nvCxnSpPr>
        <p:spPr>
          <a:xfrm flipV="1">
            <a:off x="3116715" y="3048459"/>
            <a:ext cx="1109296" cy="278941"/>
          </a:xfrm>
          <a:prstGeom prst="line">
            <a:avLst/>
          </a:prstGeom>
          <a:ln w="28575" cap="rnd">
            <a:solidFill>
              <a:srgbClr val="007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>
            <a:cxnSpLocks/>
          </p:cNvCxnSpPr>
          <p:nvPr/>
        </p:nvCxnSpPr>
        <p:spPr>
          <a:xfrm flipH="1" flipV="1">
            <a:off x="4719855" y="3048459"/>
            <a:ext cx="1118874" cy="278941"/>
          </a:xfrm>
          <a:prstGeom prst="line">
            <a:avLst/>
          </a:prstGeom>
          <a:ln w="28575" cap="rnd">
            <a:solidFill>
              <a:srgbClr val="007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>
            <a:cxnSpLocks/>
          </p:cNvCxnSpPr>
          <p:nvPr/>
        </p:nvCxnSpPr>
        <p:spPr>
          <a:xfrm flipH="1" flipV="1">
            <a:off x="1812604" y="1853403"/>
            <a:ext cx="1449614" cy="821677"/>
          </a:xfrm>
          <a:prstGeom prst="line">
            <a:avLst/>
          </a:prstGeom>
          <a:ln w="28575" cap="rnd">
            <a:solidFill>
              <a:srgbClr val="EAAA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ep 22"/>
          <p:cNvGrpSpPr/>
          <p:nvPr/>
        </p:nvGrpSpPr>
        <p:grpSpPr>
          <a:xfrm>
            <a:off x="315174" y="1219469"/>
            <a:ext cx="1345996" cy="1180668"/>
            <a:chOff x="545134" y="2862089"/>
            <a:chExt cx="1448502" cy="1270584"/>
          </a:xfrm>
        </p:grpSpPr>
        <p:sp>
          <p:nvSpPr>
            <p:cNvPr id="24" name="Ovaal 23"/>
            <p:cNvSpPr/>
            <p:nvPr/>
          </p:nvSpPr>
          <p:spPr>
            <a:xfrm>
              <a:off x="628650" y="2862089"/>
              <a:ext cx="1270584" cy="127058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EAAA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545134" y="3358881"/>
              <a:ext cx="14485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100" dirty="0">
                  <a:solidFill>
                    <a:srgbClr val="EAAA03"/>
                  </a:solidFill>
                  <a:latin typeface="Verdana" charset="0"/>
                  <a:ea typeface="Verdana" charset="0"/>
                  <a:cs typeface="Verdana" charset="0"/>
                </a:rPr>
                <a:t>Consumenten</a:t>
              </a:r>
            </a:p>
          </p:txBody>
        </p:sp>
      </p:grpSp>
      <p:sp>
        <p:nvSpPr>
          <p:cNvPr id="30" name="Ovaal 29"/>
          <p:cNvSpPr/>
          <p:nvPr/>
        </p:nvSpPr>
        <p:spPr>
          <a:xfrm>
            <a:off x="247274" y="1074348"/>
            <a:ext cx="1470910" cy="1470910"/>
          </a:xfrm>
          <a:prstGeom prst="ellipse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31" name="Rechte verbindingslijn 30"/>
          <p:cNvCxnSpPr>
            <a:cxnSpLocks/>
          </p:cNvCxnSpPr>
          <p:nvPr/>
        </p:nvCxnSpPr>
        <p:spPr>
          <a:xfrm flipH="1">
            <a:off x="5763862" y="1835531"/>
            <a:ext cx="1298527" cy="862436"/>
          </a:xfrm>
          <a:prstGeom prst="line">
            <a:avLst/>
          </a:prstGeom>
          <a:ln w="28575" cap="rnd">
            <a:solidFill>
              <a:srgbClr val="EAAA0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ep 31"/>
          <p:cNvGrpSpPr/>
          <p:nvPr/>
        </p:nvGrpSpPr>
        <p:grpSpPr>
          <a:xfrm>
            <a:off x="7268420" y="1219469"/>
            <a:ext cx="1341350" cy="1176594"/>
            <a:chOff x="7198254" y="2875989"/>
            <a:chExt cx="1448502" cy="1270584"/>
          </a:xfrm>
        </p:grpSpPr>
        <p:sp>
          <p:nvSpPr>
            <p:cNvPr id="33" name="Ovaal 32"/>
            <p:cNvSpPr/>
            <p:nvPr/>
          </p:nvSpPr>
          <p:spPr>
            <a:xfrm>
              <a:off x="7281770" y="2875989"/>
              <a:ext cx="1270584" cy="127058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EAAA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1200" dirty="0"/>
            </a:p>
          </p:txBody>
        </p:sp>
        <p:sp>
          <p:nvSpPr>
            <p:cNvPr id="34" name="Tekstvak 33"/>
            <p:cNvSpPr txBox="1"/>
            <p:nvPr/>
          </p:nvSpPr>
          <p:spPr>
            <a:xfrm>
              <a:off x="7198254" y="3134337"/>
              <a:ext cx="1448502" cy="7463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100" dirty="0">
                  <a:solidFill>
                    <a:srgbClr val="EAAA03"/>
                  </a:solidFill>
                  <a:latin typeface="Verdana" charset="0"/>
                  <a:ea typeface="Verdana" charset="0"/>
                  <a:cs typeface="Verdana" charset="0"/>
                </a:rPr>
                <a:t>IVC</a:t>
              </a:r>
            </a:p>
            <a:p>
              <a:pPr algn="ctr"/>
              <a:r>
                <a:rPr lang="nl-NL" sz="1050" dirty="0">
                  <a:solidFill>
                    <a:srgbClr val="EAAA03"/>
                  </a:solidFill>
                  <a:latin typeface="Verdana" charset="0"/>
                  <a:ea typeface="Verdana" charset="0"/>
                  <a:cs typeface="Verdana" charset="0"/>
                </a:rPr>
                <a:t>Interregionale Verpakkings-commissie</a:t>
              </a:r>
            </a:p>
          </p:txBody>
        </p:sp>
      </p:grpSp>
      <p:sp>
        <p:nvSpPr>
          <p:cNvPr id="35" name="Ovaal 34"/>
          <p:cNvSpPr/>
          <p:nvPr/>
        </p:nvSpPr>
        <p:spPr>
          <a:xfrm>
            <a:off x="7200735" y="1074849"/>
            <a:ext cx="1465834" cy="1465834"/>
          </a:xfrm>
          <a:prstGeom prst="ellipse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50" name="Groep 49"/>
          <p:cNvGrpSpPr/>
          <p:nvPr/>
        </p:nvGrpSpPr>
        <p:grpSpPr>
          <a:xfrm>
            <a:off x="1584172" y="2810876"/>
            <a:ext cx="1335452" cy="1171420"/>
            <a:chOff x="545134" y="2862089"/>
            <a:chExt cx="1448502" cy="1270584"/>
          </a:xfrm>
        </p:grpSpPr>
        <p:sp>
          <p:nvSpPr>
            <p:cNvPr id="51" name="Ovaal 50"/>
            <p:cNvSpPr/>
            <p:nvPr/>
          </p:nvSpPr>
          <p:spPr>
            <a:xfrm>
              <a:off x="628650" y="2862089"/>
              <a:ext cx="1270584" cy="127058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7C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1200" dirty="0"/>
            </a:p>
          </p:txBody>
        </p:sp>
        <p:sp>
          <p:nvSpPr>
            <p:cNvPr id="52" name="Tekstvak 51"/>
            <p:cNvSpPr txBox="1"/>
            <p:nvPr/>
          </p:nvSpPr>
          <p:spPr>
            <a:xfrm>
              <a:off x="545134" y="3228250"/>
              <a:ext cx="144850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100" dirty="0" err="1">
                  <a:solidFill>
                    <a:srgbClr val="007CA7"/>
                  </a:solidFill>
                  <a:latin typeface="Verdana" charset="0"/>
                  <a:ea typeface="Verdana" charset="0"/>
                  <a:cs typeface="Verdana" charset="0"/>
                </a:rPr>
                <a:t>Inter-communales</a:t>
              </a:r>
              <a:endParaRPr lang="nl-NL" sz="1100" dirty="0">
                <a:solidFill>
                  <a:srgbClr val="007CA7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</p:grpSp>
      <p:sp>
        <p:nvSpPr>
          <p:cNvPr id="53" name="Ovaal 52"/>
          <p:cNvSpPr/>
          <p:nvPr/>
        </p:nvSpPr>
        <p:spPr>
          <a:xfrm>
            <a:off x="1516761" y="2666892"/>
            <a:ext cx="1459388" cy="1459388"/>
          </a:xfrm>
          <a:prstGeom prst="ellipse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54" name="Groep 53"/>
          <p:cNvGrpSpPr/>
          <p:nvPr/>
        </p:nvGrpSpPr>
        <p:grpSpPr>
          <a:xfrm>
            <a:off x="1574443" y="3776463"/>
            <a:ext cx="1335452" cy="1171420"/>
            <a:chOff x="545134" y="2862089"/>
            <a:chExt cx="1448502" cy="1270584"/>
          </a:xfrm>
        </p:grpSpPr>
        <p:sp>
          <p:nvSpPr>
            <p:cNvPr id="55" name="Ovaal 54"/>
            <p:cNvSpPr/>
            <p:nvPr/>
          </p:nvSpPr>
          <p:spPr>
            <a:xfrm>
              <a:off x="628650" y="2862089"/>
              <a:ext cx="1270584" cy="1270584"/>
            </a:xfrm>
            <a:prstGeom prst="ellipse">
              <a:avLst/>
            </a:prstGeom>
            <a:noFill/>
            <a:ln w="28575">
              <a:solidFill>
                <a:srgbClr val="007C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1200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545134" y="3263086"/>
              <a:ext cx="144850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100" dirty="0">
                  <a:solidFill>
                    <a:srgbClr val="007CA7"/>
                  </a:solidFill>
                  <a:latin typeface="Verdana" charset="0"/>
                  <a:ea typeface="Verdana" charset="0"/>
                  <a:cs typeface="Verdana" charset="0"/>
                </a:rPr>
                <a:t>Ophalers</a:t>
              </a:r>
            </a:p>
            <a:p>
              <a:pPr algn="ctr"/>
              <a:r>
                <a:rPr lang="nl-NL" sz="1100" dirty="0">
                  <a:solidFill>
                    <a:srgbClr val="007CA7"/>
                  </a:solidFill>
                  <a:latin typeface="Verdana" charset="0"/>
                  <a:ea typeface="Verdana" charset="0"/>
                  <a:cs typeface="Verdana" charset="0"/>
                </a:rPr>
                <a:t>Sorteerders</a:t>
              </a:r>
            </a:p>
          </p:txBody>
        </p:sp>
      </p:grpSp>
      <p:sp>
        <p:nvSpPr>
          <p:cNvPr id="57" name="Ovaal 56"/>
          <p:cNvSpPr/>
          <p:nvPr/>
        </p:nvSpPr>
        <p:spPr>
          <a:xfrm>
            <a:off x="1507032" y="3632479"/>
            <a:ext cx="1459388" cy="1459388"/>
          </a:xfrm>
          <a:prstGeom prst="ellipse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58" name="Groep 57"/>
          <p:cNvGrpSpPr/>
          <p:nvPr/>
        </p:nvGrpSpPr>
        <p:grpSpPr>
          <a:xfrm>
            <a:off x="5763861" y="3335294"/>
            <a:ext cx="1298528" cy="1177200"/>
            <a:chOff x="545134" y="2862089"/>
            <a:chExt cx="1448502" cy="1313160"/>
          </a:xfrm>
        </p:grpSpPr>
        <p:sp>
          <p:nvSpPr>
            <p:cNvPr id="59" name="Ovaal 58"/>
            <p:cNvSpPr/>
            <p:nvPr/>
          </p:nvSpPr>
          <p:spPr>
            <a:xfrm>
              <a:off x="628649" y="2862089"/>
              <a:ext cx="1313161" cy="13131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7C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 sz="1200" dirty="0"/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545134" y="3358877"/>
              <a:ext cx="144850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100" dirty="0" err="1">
                  <a:solidFill>
                    <a:srgbClr val="007CA7"/>
                  </a:solidFill>
                  <a:latin typeface="Verdana" charset="0"/>
                  <a:ea typeface="Verdana" charset="0"/>
                  <a:cs typeface="Verdana" charset="0"/>
                </a:rPr>
                <a:t>Recycleurs</a:t>
              </a:r>
              <a:endParaRPr lang="nl-NL" sz="1100" dirty="0">
                <a:solidFill>
                  <a:srgbClr val="007CA7"/>
                </a:solidFill>
                <a:latin typeface="Verdana" charset="0"/>
                <a:ea typeface="Verdana" charset="0"/>
                <a:cs typeface="Verdana" charset="0"/>
              </a:endParaRPr>
            </a:p>
          </p:txBody>
        </p:sp>
      </p:grpSp>
      <p:sp>
        <p:nvSpPr>
          <p:cNvPr id="61" name="Ovaal 60"/>
          <p:cNvSpPr/>
          <p:nvPr/>
        </p:nvSpPr>
        <p:spPr>
          <a:xfrm>
            <a:off x="5698163" y="3195291"/>
            <a:ext cx="1465200" cy="1465200"/>
          </a:xfrm>
          <a:prstGeom prst="ellipse">
            <a:avLst/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532734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53" grpId="0" animBg="1"/>
      <p:bldP spid="57" grpId="0" animBg="1"/>
      <p:bldP spid="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transparant financieel kader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0627" y="1114175"/>
            <a:ext cx="6122745" cy="383624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8649" y="4720856"/>
            <a:ext cx="1551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Cijfers van 2017</a:t>
            </a:r>
          </a:p>
        </p:txBody>
      </p:sp>
    </p:spTree>
    <p:extLst>
      <p:ext uri="{BB962C8B-B14F-4D97-AF65-F5344CB8AC3E}">
        <p14:creationId xmlns:p14="http://schemas.microsoft.com/office/powerpoint/2010/main" val="223776285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736" y="903767"/>
            <a:ext cx="8291371" cy="309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54310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14"/>
          <p:cNvSpPr/>
          <p:nvPr/>
        </p:nvSpPr>
        <p:spPr>
          <a:xfrm>
            <a:off x="4150956" y="1197874"/>
            <a:ext cx="412750" cy="982081"/>
          </a:xfrm>
          <a:prstGeom prst="downArrow">
            <a:avLst/>
          </a:prstGeom>
          <a:noFill/>
          <a:ln>
            <a:solidFill>
              <a:srgbClr val="96D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4809773" y="1397348"/>
            <a:ext cx="412750" cy="838955"/>
          </a:xfrm>
          <a:prstGeom prst="downArrow">
            <a:avLst/>
          </a:prstGeom>
          <a:noFill/>
          <a:ln>
            <a:solidFill>
              <a:srgbClr val="96D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26920" y="1219479"/>
            <a:ext cx="1397000" cy="400110"/>
          </a:xfrm>
          <a:prstGeom prst="rect">
            <a:avLst/>
          </a:prstGeom>
          <a:noFill/>
          <a:ln>
            <a:solidFill>
              <a:srgbClr val="96D6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BE" sz="2000" dirty="0"/>
              <a:t>Point </a:t>
            </a:r>
            <a:r>
              <a:rPr lang="nl-BE" sz="2000" dirty="0" err="1"/>
              <a:t>Vert</a:t>
            </a:r>
            <a:r>
              <a:rPr lang="nl-BE" sz="2000" dirty="0"/>
              <a:t> =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120378" y="885661"/>
            <a:ext cx="1579619" cy="300082"/>
          </a:xfrm>
          <a:prstGeom prst="rect">
            <a:avLst/>
          </a:prstGeom>
          <a:noFill/>
          <a:ln>
            <a:solidFill>
              <a:srgbClr val="96D6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BE" dirty="0" err="1"/>
              <a:t>Coût</a:t>
            </a:r>
            <a:r>
              <a:rPr lang="nl-BE" dirty="0"/>
              <a:t> </a:t>
            </a:r>
            <a:r>
              <a:rPr lang="nl-BE" dirty="0" err="1"/>
              <a:t>opérationnel</a:t>
            </a:r>
            <a:endParaRPr lang="nl-BE" dirty="0"/>
          </a:p>
        </p:txBody>
      </p:sp>
      <p:sp>
        <p:nvSpPr>
          <p:cNvPr id="19" name="TextBox 18"/>
          <p:cNvSpPr txBox="1"/>
          <p:nvPr/>
        </p:nvSpPr>
        <p:spPr>
          <a:xfrm>
            <a:off x="4756150" y="885661"/>
            <a:ext cx="1381181" cy="507831"/>
          </a:xfrm>
          <a:prstGeom prst="rect">
            <a:avLst/>
          </a:prstGeom>
          <a:noFill/>
          <a:ln>
            <a:solidFill>
              <a:srgbClr val="96D651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/>
              <a:t>+ </a:t>
            </a:r>
            <a:r>
              <a:rPr lang="nl-BE" dirty="0" err="1"/>
              <a:t>Coût</a:t>
            </a:r>
            <a:r>
              <a:rPr lang="nl-BE" dirty="0"/>
              <a:t> indirect ~ </a:t>
            </a:r>
            <a:r>
              <a:rPr lang="nl-BE" dirty="0" err="1"/>
              <a:t>coût</a:t>
            </a:r>
            <a:r>
              <a:rPr lang="nl-BE" dirty="0"/>
              <a:t> direct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50077" y="1435317"/>
            <a:ext cx="987254" cy="507831"/>
          </a:xfrm>
          <a:prstGeom prst="rect">
            <a:avLst/>
          </a:prstGeom>
          <a:noFill/>
          <a:ln>
            <a:solidFill>
              <a:srgbClr val="96D651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/>
              <a:t>- </a:t>
            </a:r>
            <a:r>
              <a:rPr lang="nl-BE" dirty="0" err="1"/>
              <a:t>Valeur</a:t>
            </a:r>
            <a:r>
              <a:rPr lang="nl-BE" dirty="0"/>
              <a:t> </a:t>
            </a:r>
            <a:r>
              <a:rPr lang="nl-BE" dirty="0" err="1"/>
              <a:t>Matériaux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>
            <a:off x="2275194" y="838710"/>
            <a:ext cx="538532" cy="1117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5644039" y="1955766"/>
            <a:ext cx="412750" cy="280538"/>
          </a:xfrm>
          <a:prstGeom prst="downArrow">
            <a:avLst/>
          </a:prstGeom>
          <a:noFill/>
          <a:ln>
            <a:solidFill>
              <a:srgbClr val="96D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159788" y="859128"/>
            <a:ext cx="2984211" cy="669414"/>
          </a:xfrm>
          <a:prstGeom prst="rect">
            <a:avLst/>
          </a:prstGeom>
          <a:noFill/>
          <a:ln>
            <a:solidFill>
              <a:srgbClr val="96D6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BE" dirty="0" err="1"/>
              <a:t>Ecomodulation</a:t>
            </a:r>
            <a:r>
              <a:rPr lang="nl-BE" dirty="0"/>
              <a:t> supplémentaire</a:t>
            </a:r>
          </a:p>
          <a:p>
            <a:pPr marL="171450" indent="-171450">
              <a:buFontTx/>
              <a:buChar char="-"/>
            </a:pPr>
            <a:r>
              <a:rPr lang="nl-BE" sz="1200" dirty="0" err="1"/>
              <a:t>tarif</a:t>
            </a:r>
            <a:r>
              <a:rPr lang="nl-BE" sz="1200" dirty="0"/>
              <a:t> </a:t>
            </a:r>
            <a:r>
              <a:rPr lang="nl-BE" sz="1200" dirty="0" err="1"/>
              <a:t>valor</a:t>
            </a:r>
            <a:r>
              <a:rPr lang="nl-BE" sz="1200" dirty="0"/>
              <a:t>/non-</a:t>
            </a:r>
            <a:r>
              <a:rPr lang="nl-BE" sz="1200" dirty="0" err="1"/>
              <a:t>valor</a:t>
            </a:r>
            <a:r>
              <a:rPr lang="nl-BE" sz="1200" dirty="0"/>
              <a:t> : +20%/+25%</a:t>
            </a:r>
          </a:p>
          <a:p>
            <a:pPr marL="171450" indent="-171450">
              <a:buFontTx/>
              <a:buChar char="-"/>
            </a:pPr>
            <a:r>
              <a:rPr lang="nl-BE" sz="1200" dirty="0" err="1"/>
              <a:t>participation</a:t>
            </a:r>
            <a:r>
              <a:rPr lang="nl-BE" sz="1200" dirty="0"/>
              <a:t> min = 50% </a:t>
            </a:r>
            <a:r>
              <a:rPr lang="nl-BE" sz="1200" dirty="0" err="1"/>
              <a:t>coût</a:t>
            </a:r>
            <a:r>
              <a:rPr lang="nl-BE" sz="1200" dirty="0"/>
              <a:t> indirect</a:t>
            </a:r>
            <a:endParaRPr lang="nl-BE" dirty="0"/>
          </a:p>
        </p:txBody>
      </p:sp>
      <p:sp>
        <p:nvSpPr>
          <p:cNvPr id="24" name="Down Arrow 23"/>
          <p:cNvSpPr/>
          <p:nvPr/>
        </p:nvSpPr>
        <p:spPr>
          <a:xfrm>
            <a:off x="7394019" y="1939821"/>
            <a:ext cx="412750" cy="307960"/>
          </a:xfrm>
          <a:prstGeom prst="downArrow">
            <a:avLst/>
          </a:prstGeom>
          <a:noFill/>
          <a:ln>
            <a:solidFill>
              <a:srgbClr val="96D6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84148" y="101600"/>
            <a:ext cx="8555991" cy="7155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>
                <a:solidFill>
                  <a:srgbClr val="FF0000"/>
                </a:solidFill>
              </a:rPr>
              <a:t>SIMULATION POINT VERT LONG TERME (2021) SELON PROPOSITION NOUVEAUX PRINCIPES ANNEE 1-3 DE L’ IMPLEMENTATION COMPLETE DE P+ SELON LE SCENARIO FOST PLUS (basé </a:t>
            </a:r>
            <a:r>
              <a:rPr lang="nl-BE" dirty="0" err="1">
                <a:solidFill>
                  <a:srgbClr val="FF0000"/>
                </a:solidFill>
              </a:rPr>
              <a:t>sur</a:t>
            </a:r>
            <a:r>
              <a:rPr lang="nl-BE" dirty="0">
                <a:solidFill>
                  <a:srgbClr val="FF0000"/>
                </a:solidFill>
              </a:rPr>
              <a:t> </a:t>
            </a:r>
            <a:r>
              <a:rPr lang="nl-BE" dirty="0" err="1">
                <a:solidFill>
                  <a:srgbClr val="FF0000"/>
                </a:solidFill>
              </a:rPr>
              <a:t>l’étude</a:t>
            </a:r>
            <a:r>
              <a:rPr lang="nl-BE" dirty="0">
                <a:solidFill>
                  <a:srgbClr val="FF0000"/>
                </a:solidFill>
              </a:rPr>
              <a:t> RDC 2017 &amp; methode </a:t>
            </a:r>
            <a:r>
              <a:rPr lang="nl-BE" dirty="0" err="1">
                <a:solidFill>
                  <a:srgbClr val="FF0000"/>
                </a:solidFill>
              </a:rPr>
              <a:t>d’allocation</a:t>
            </a:r>
            <a:r>
              <a:rPr lang="nl-BE" dirty="0">
                <a:solidFill>
                  <a:srgbClr val="FF0000"/>
                </a:solidFill>
              </a:rPr>
              <a:t> Deloitte 2011 </a:t>
            </a:r>
            <a:r>
              <a:rPr lang="nl-BE" dirty="0">
                <a:solidFill>
                  <a:srgbClr val="FF0000"/>
                </a:solidFill>
                <a:sym typeface="Wingdings" panose="05000000000000000000" pitchFamily="2" charset="2"/>
              </a:rPr>
              <a:t> à </a:t>
            </a:r>
            <a:r>
              <a:rPr lang="nl-BE" dirty="0" err="1">
                <a:solidFill>
                  <a:srgbClr val="FF0000"/>
                </a:solidFill>
                <a:sym typeface="Wingdings" panose="05000000000000000000" pitchFamily="2" charset="2"/>
              </a:rPr>
              <a:t>actualiser</a:t>
            </a:r>
            <a:r>
              <a:rPr lang="nl-BE" dirty="0">
                <a:solidFill>
                  <a:srgbClr val="FF0000"/>
                </a:solidFill>
                <a:sym typeface="Wingdings" panose="05000000000000000000" pitchFamily="2" charset="2"/>
              </a:rPr>
              <a:t> à la </a:t>
            </a:r>
            <a:r>
              <a:rPr lang="nl-BE" dirty="0" err="1">
                <a:solidFill>
                  <a:srgbClr val="FF0000"/>
                </a:solidFill>
                <a:sym typeface="Wingdings" panose="05000000000000000000" pitchFamily="2" charset="2"/>
              </a:rPr>
              <a:t>réalité</a:t>
            </a:r>
            <a:r>
              <a:rPr lang="nl-BE" dirty="0">
                <a:solidFill>
                  <a:srgbClr val="FF0000"/>
                </a:solidFill>
              </a:rPr>
              <a:t>)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78" y="2093801"/>
            <a:ext cx="8339722" cy="27350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4650" y="4724678"/>
            <a:ext cx="2946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7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Estimation</a:t>
            </a:r>
            <a:r>
              <a:rPr lang="nl-BE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tonnage budget 2018</a:t>
            </a:r>
          </a:p>
        </p:txBody>
      </p:sp>
    </p:spTree>
    <p:extLst>
      <p:ext uri="{BB962C8B-B14F-4D97-AF65-F5344CB8AC3E}">
        <p14:creationId xmlns:p14="http://schemas.microsoft.com/office/powerpoint/2010/main" val="416483511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Groene Punt-tarieven 2018 - 2019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75792" y="4750904"/>
            <a:ext cx="586186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>
                <a:hlinkClick r:id="rId2" tooltip="groenepunttarieven_nl_2019_low_v9.pdf"/>
              </a:rPr>
              <a:t>Download de Groene Punt-tarieven 2019 (inclusief forfaitaire &amp; sector-aangiftes)</a:t>
            </a:r>
            <a:endParaRPr lang="nl-BE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5825" y="1026406"/>
            <a:ext cx="5369271" cy="36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2156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470379"/>
            <a:ext cx="7886700" cy="306157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Groene Punt-tarieven 2019</a:t>
            </a:r>
          </a:p>
        </p:txBody>
      </p:sp>
    </p:spTree>
    <p:extLst>
      <p:ext uri="{BB962C8B-B14F-4D97-AF65-F5344CB8AC3E}">
        <p14:creationId xmlns:p14="http://schemas.microsoft.com/office/powerpoint/2010/main" val="146112960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437349"/>
            <a:ext cx="7886700" cy="312763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Groene Punt-tarieven 2019</a:t>
            </a:r>
          </a:p>
        </p:txBody>
      </p:sp>
    </p:spTree>
    <p:extLst>
      <p:ext uri="{BB962C8B-B14F-4D97-AF65-F5344CB8AC3E}">
        <p14:creationId xmlns:p14="http://schemas.microsoft.com/office/powerpoint/2010/main" val="408231471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07DA44-96A5-4712-8C3F-BB163F9F65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Dank u</a:t>
            </a:r>
          </a:p>
        </p:txBody>
      </p:sp>
    </p:spTree>
    <p:extLst>
      <p:ext uri="{BB962C8B-B14F-4D97-AF65-F5344CB8AC3E}">
        <p14:creationId xmlns:p14="http://schemas.microsoft.com/office/powerpoint/2010/main" val="52675216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-thema">
  <a:themeElements>
    <a:clrScheme name="FostPlus - Corporate Present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DC43F"/>
      </a:accent1>
      <a:accent2>
        <a:srgbClr val="EBC15B"/>
      </a:accent2>
      <a:accent3>
        <a:srgbClr val="0D7996"/>
      </a:accent3>
      <a:accent4>
        <a:srgbClr val="CAD400"/>
      </a:accent4>
      <a:accent5>
        <a:srgbClr val="437184"/>
      </a:accent5>
      <a:accent6>
        <a:srgbClr val="EAAA03"/>
      </a:accent6>
      <a:hlink>
        <a:srgbClr val="62BAEA"/>
      </a:hlink>
      <a:folHlink>
        <a:srgbClr val="95C11F"/>
      </a:folHlink>
    </a:clrScheme>
    <a:fontScheme name="Office-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stPlus-Template NL-Small" id="{57C81DCA-17F8-43BD-A530-A103C7AD28CD}" vid="{7D768358-2CC0-46D2-A834-B17A28B2885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NL</Template>
  <TotalTime>87</TotalTime>
  <Words>135</Words>
  <Application>Microsoft Office PowerPoint</Application>
  <PresentationFormat>On-screen Show (16:9)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Office-thema</vt:lpstr>
      <vt:lpstr>PowerPoint Presentation</vt:lpstr>
      <vt:lpstr>Fost Plus, het kloppend hart van een performante samenwerking</vt:lpstr>
      <vt:lpstr>Een transparant financieel kader</vt:lpstr>
      <vt:lpstr>PowerPoint Presentation</vt:lpstr>
      <vt:lpstr>PowerPoint Presentation</vt:lpstr>
      <vt:lpstr>Groene Punt-tarieven 2018 - 2019</vt:lpstr>
      <vt:lpstr>Groene Punt-tarieven 2019</vt:lpstr>
      <vt:lpstr>Groene Punt-tarieven 2019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Ruth De Bruycker</dc:creator>
  <cp:keywords/>
  <dc:description/>
  <cp:lastModifiedBy>Ruth De Bruycker</cp:lastModifiedBy>
  <cp:revision>12</cp:revision>
  <cp:lastPrinted>2017-02-10T12:08:58Z</cp:lastPrinted>
  <dcterms:created xsi:type="dcterms:W3CDTF">2019-01-22T08:07:31Z</dcterms:created>
  <dcterms:modified xsi:type="dcterms:W3CDTF">2019-01-22T11:13:52Z</dcterms:modified>
  <cp:category/>
</cp:coreProperties>
</file>